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obo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bold.fntdata"/><Relationship Id="rId16" Type="http://schemas.openxmlformats.org/officeDocument/2006/relationships/font" Target="fonts/Roboto-regular.fntdata"/><Relationship Id="rId5" Type="http://schemas.openxmlformats.org/officeDocument/2006/relationships/notesMaster" Target="notesMasters/notesMaster1.xml"/><Relationship Id="rId19" Type="http://schemas.openxmlformats.org/officeDocument/2006/relationships/font" Target="fonts/Roboto-boldItalic.fntdata"/><Relationship Id="rId6" Type="http://schemas.openxmlformats.org/officeDocument/2006/relationships/slide" Target="slides/slide1.xml"/><Relationship Id="rId18" Type="http://schemas.openxmlformats.org/officeDocument/2006/relationships/font" Target="fonts/Robo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6b601a41f2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6b601a41f2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6b601a41f2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26b601a41f2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26b601a41f2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26b601a41f2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6b601a41f2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6b601a41f2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6b601a41f2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6b601a41f2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6b601a41f2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6b601a41f2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6b601a41f2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6b601a41f2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6b601a41f2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6b601a41f2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6b601a41f2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6b601a41f2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www.sciencefair.spac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287975"/>
            <a:ext cx="8520600" cy="10632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Project Title</a:t>
            </a:r>
            <a:endParaRPr/>
          </a:p>
        </p:txBody>
      </p:sp>
      <p:sp>
        <p:nvSpPr>
          <p:cNvPr id="55" name="Google Shape;55;p13"/>
          <p:cNvSpPr txBox="1"/>
          <p:nvPr>
            <p:ph idx="1" type="subTitle"/>
          </p:nvPr>
        </p:nvSpPr>
        <p:spPr>
          <a:xfrm>
            <a:off x="311700" y="375437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000"/>
              <a:t>Please write a short summary of your project.  The summary should clearly indicate the most significant aspects of the work you performed, but should not exceed 150 words.  </a:t>
            </a:r>
            <a:endParaRPr sz="2000"/>
          </a:p>
        </p:txBody>
      </p:sp>
      <p:sp>
        <p:nvSpPr>
          <p:cNvPr id="56" name="Google Shape;56;p13"/>
          <p:cNvSpPr txBox="1"/>
          <p:nvPr>
            <p:ph type="ctrTitle"/>
          </p:nvPr>
        </p:nvSpPr>
        <p:spPr>
          <a:xfrm>
            <a:off x="480550" y="948375"/>
            <a:ext cx="8520600" cy="10632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2400"/>
              <a:t>By Student Name(s)</a:t>
            </a:r>
            <a:endParaRPr sz="2400"/>
          </a:p>
          <a:p>
            <a:pPr indent="0" lvl="0" marL="0" rtl="0" algn="ctr">
              <a:spcBef>
                <a:spcPts val="0"/>
              </a:spcBef>
              <a:spcAft>
                <a:spcPts val="0"/>
              </a:spcAft>
              <a:buNone/>
            </a:pPr>
            <a:r>
              <a:rPr lang="en" sz="2400"/>
              <a:t>year</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2"/>
          <p:cNvSpPr txBox="1"/>
          <p:nvPr>
            <p:ph type="title"/>
          </p:nvPr>
        </p:nvSpPr>
        <p:spPr>
          <a:xfrm>
            <a:off x="311700" y="6707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200"/>
              <a:t>References</a:t>
            </a:r>
            <a:endParaRPr sz="3200"/>
          </a:p>
        </p:txBody>
      </p:sp>
      <p:sp>
        <p:nvSpPr>
          <p:cNvPr id="118" name="Google Shape;118;p22"/>
          <p:cNvSpPr txBox="1"/>
          <p:nvPr>
            <p:ph idx="1" type="body"/>
          </p:nvPr>
        </p:nvSpPr>
        <p:spPr>
          <a:xfrm>
            <a:off x="311700" y="639775"/>
            <a:ext cx="8520600" cy="9267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a:t>List your most </a:t>
            </a:r>
            <a:r>
              <a:rPr lang="en"/>
              <a:t>significant</a:t>
            </a:r>
            <a:r>
              <a:rPr lang="en"/>
              <a:t> sources and references  This section should not exceed one page in </a:t>
            </a:r>
            <a:r>
              <a:rPr lang="en"/>
              <a:t>your</a:t>
            </a:r>
            <a:r>
              <a:rPr lang="en"/>
              <a:t> presentation. This is also the only page where you may optionally include a URL for a reference site or demonstration video for your project..</a:t>
            </a:r>
            <a:endParaRPr/>
          </a:p>
        </p:txBody>
      </p:sp>
      <p:sp>
        <p:nvSpPr>
          <p:cNvPr id="119" name="Google Shape;119;p22"/>
          <p:cNvSpPr txBox="1"/>
          <p:nvPr>
            <p:ph idx="1" type="body"/>
          </p:nvPr>
        </p:nvSpPr>
        <p:spPr>
          <a:xfrm>
            <a:off x="759900" y="2201950"/>
            <a:ext cx="8520600" cy="3171600"/>
          </a:xfrm>
          <a:prstGeom prst="rect">
            <a:avLst/>
          </a:prstGeom>
        </p:spPr>
        <p:txBody>
          <a:bodyPr anchorCtr="0" anchor="t" bIns="91425" lIns="91425" spcFirstLastPara="1" rIns="91425" wrap="square" tIns="91425">
            <a:normAutofit/>
          </a:bodyPr>
          <a:lstStyle/>
          <a:p>
            <a:pPr indent="-330200" lvl="0" marL="457200" rtl="0" algn="l">
              <a:spcBef>
                <a:spcPts val="0"/>
              </a:spcBef>
              <a:spcAft>
                <a:spcPts val="0"/>
              </a:spcAft>
              <a:buSzPts val="1600"/>
              <a:buAutoNum type="arabicPeriod"/>
            </a:pPr>
            <a:r>
              <a:rPr lang="en" sz="1600">
                <a:solidFill>
                  <a:srgbClr val="0D0D0D"/>
                </a:solidFill>
                <a:highlight>
                  <a:srgbClr val="FFFFFF"/>
                </a:highlight>
                <a:latin typeface="Roboto"/>
                <a:ea typeface="Roboto"/>
                <a:cs typeface="Roboto"/>
                <a:sym typeface="Roboto"/>
              </a:rPr>
              <a:t>Smith, J. D. (2020). Understanding psychology: The basics of human behavior. Psychology Press.</a:t>
            </a:r>
            <a:endParaRPr sz="1600">
              <a:solidFill>
                <a:srgbClr val="0D0D0D"/>
              </a:solidFill>
              <a:highlight>
                <a:srgbClr val="FFFFFF"/>
              </a:highlight>
              <a:latin typeface="Roboto"/>
              <a:ea typeface="Roboto"/>
              <a:cs typeface="Roboto"/>
              <a:sym typeface="Roboto"/>
            </a:endParaRPr>
          </a:p>
          <a:p>
            <a:pPr indent="-330200" lvl="0" marL="457200" rtl="0" algn="l">
              <a:spcBef>
                <a:spcPts val="0"/>
              </a:spcBef>
              <a:spcAft>
                <a:spcPts val="0"/>
              </a:spcAft>
              <a:buSzPts val="1600"/>
              <a:buAutoNum type="arabicPeriod"/>
            </a:pPr>
            <a:r>
              <a:rPr lang="en" sz="1600">
                <a:solidFill>
                  <a:srgbClr val="0D0D0D"/>
                </a:solidFill>
                <a:highlight>
                  <a:srgbClr val="FFFFFF"/>
                </a:highlight>
                <a:latin typeface="Roboto"/>
                <a:ea typeface="Roboto"/>
                <a:cs typeface="Roboto"/>
                <a:sym typeface="Roboto"/>
              </a:rPr>
              <a:t>Doe, J. (2020, September 15). How to cite websites in APA. Citation Resource Guide. </a:t>
            </a:r>
            <a:r>
              <a:rPr lang="en" sz="1600">
                <a:solidFill>
                  <a:schemeClr val="dk1"/>
                </a:solidFill>
                <a:highlight>
                  <a:srgbClr val="FFFFFF"/>
                </a:highlight>
                <a:latin typeface="Roboto"/>
                <a:ea typeface="Roboto"/>
                <a:cs typeface="Roboto"/>
                <a:sym typeface="Roboto"/>
              </a:rPr>
              <a:t>https://www.citationresource.com/how-to-cite-websites/</a:t>
            </a:r>
            <a:r>
              <a:rPr lang="en" sz="1600"/>
              <a:t>.</a:t>
            </a:r>
            <a:endParaRPr sz="1600"/>
          </a:p>
          <a:p>
            <a:pPr indent="-330200" lvl="0" marL="457200" rtl="0" algn="l">
              <a:spcBef>
                <a:spcPts val="0"/>
              </a:spcBef>
              <a:spcAft>
                <a:spcPts val="0"/>
              </a:spcAft>
              <a:buSzPts val="1600"/>
              <a:buAutoNum type="arabicPeriod"/>
            </a:pPr>
            <a:r>
              <a:rPr lang="en" sz="1600">
                <a:solidFill>
                  <a:srgbClr val="0D0D0D"/>
                </a:solidFill>
                <a:highlight>
                  <a:srgbClr val="FFFFFF"/>
                </a:highlight>
                <a:latin typeface="Roboto"/>
                <a:ea typeface="Roboto"/>
                <a:cs typeface="Roboto"/>
                <a:sym typeface="Roboto"/>
              </a:rPr>
              <a:t>Smith, J. D. (2020). Understanding psychology: The basics of human behavior. Psychology Press.</a:t>
            </a:r>
            <a:r>
              <a:rPr lang="en" sz="1600"/>
              <a:t>.</a:t>
            </a:r>
            <a:endParaRPr sz="1600"/>
          </a:p>
          <a:p>
            <a:pPr indent="-330200" lvl="0" marL="457200" rtl="0" algn="l">
              <a:spcBef>
                <a:spcPts val="0"/>
              </a:spcBef>
              <a:spcAft>
                <a:spcPts val="0"/>
              </a:spcAft>
              <a:buSzPts val="1600"/>
              <a:buAutoNum type="arabicPeriod"/>
            </a:pPr>
            <a:r>
              <a:rPr lang="en" sz="1600">
                <a:solidFill>
                  <a:srgbClr val="0D0D0D"/>
                </a:solidFill>
                <a:highlight>
                  <a:srgbClr val="FFFFFF"/>
                </a:highlight>
                <a:latin typeface="Roboto"/>
                <a:ea typeface="Roboto"/>
                <a:cs typeface="Roboto"/>
                <a:sym typeface="Roboto"/>
              </a:rPr>
              <a:t>Smith, J. D. (2020). Understanding psychology: The basics of human behavior. Psychology Press.</a:t>
            </a:r>
            <a:r>
              <a:rPr lang="en" sz="1600"/>
              <a:t>.</a:t>
            </a:r>
            <a:endParaRPr sz="1600"/>
          </a:p>
          <a:p>
            <a:pPr indent="-330200" lvl="0" marL="457200" rtl="0" algn="l">
              <a:spcBef>
                <a:spcPts val="0"/>
              </a:spcBef>
              <a:spcAft>
                <a:spcPts val="0"/>
              </a:spcAft>
              <a:buSzPts val="1600"/>
              <a:buAutoNum type="arabicPeriod"/>
            </a:pPr>
            <a:r>
              <a:rPr lang="en" sz="1600">
                <a:solidFill>
                  <a:srgbClr val="0D0D0D"/>
                </a:solidFill>
                <a:highlight>
                  <a:srgbClr val="FFFFFF"/>
                </a:highlight>
                <a:latin typeface="Roboto"/>
                <a:ea typeface="Roboto"/>
                <a:cs typeface="Roboto"/>
                <a:sym typeface="Roboto"/>
              </a:rPr>
              <a:t>Smith, J. D. (2020). Understanding psychology: The basics of human behavior. Psychology Press.</a:t>
            </a:r>
            <a:r>
              <a:rPr lang="en" sz="1600"/>
              <a:t>.</a:t>
            </a:r>
            <a:endParaRPr sz="1600"/>
          </a:p>
        </p:txBody>
      </p:sp>
      <p:sp>
        <p:nvSpPr>
          <p:cNvPr id="120" name="Google Shape;120;p22"/>
          <p:cNvSpPr txBox="1"/>
          <p:nvPr>
            <p:ph idx="1" type="body"/>
          </p:nvPr>
        </p:nvSpPr>
        <p:spPr>
          <a:xfrm>
            <a:off x="1729400" y="1775425"/>
            <a:ext cx="8520600" cy="926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DEMO Video Link: </a:t>
            </a:r>
            <a:r>
              <a:rPr lang="en" u="sng">
                <a:solidFill>
                  <a:schemeClr val="hlink"/>
                </a:solidFill>
                <a:hlinkClick r:id="rId3"/>
              </a:rPr>
              <a:t>www.ScienceFair.Space</a:t>
            </a:r>
            <a:r>
              <a:rPr lang="en"/>
              <a:t>/NotARealLink</a:t>
            </a:r>
            <a:endParaRPr/>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6707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200"/>
              <a:t>Introduction</a:t>
            </a:r>
            <a:endParaRPr sz="3200"/>
          </a:p>
        </p:txBody>
      </p:sp>
      <p:sp>
        <p:nvSpPr>
          <p:cNvPr id="62" name="Google Shape;62;p14"/>
          <p:cNvSpPr txBox="1"/>
          <p:nvPr>
            <p:ph idx="1" type="body"/>
          </p:nvPr>
        </p:nvSpPr>
        <p:spPr>
          <a:xfrm>
            <a:off x="311700" y="725200"/>
            <a:ext cx="8520600" cy="926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Introduce your project with a few paragraphs describing the nature, history and importance of the field of study.</a:t>
            </a:r>
            <a:endParaRPr/>
          </a:p>
        </p:txBody>
      </p:sp>
      <p:sp>
        <p:nvSpPr>
          <p:cNvPr id="63" name="Google Shape;63;p14"/>
          <p:cNvSpPr txBox="1"/>
          <p:nvPr>
            <p:ph type="title"/>
          </p:nvPr>
        </p:nvSpPr>
        <p:spPr>
          <a:xfrm>
            <a:off x="311700" y="35586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t>Engineering Goal or Hypothsis (Choose One)</a:t>
            </a:r>
            <a:endParaRPr sz="2200"/>
          </a:p>
        </p:txBody>
      </p:sp>
      <p:sp>
        <p:nvSpPr>
          <p:cNvPr id="64" name="Google Shape;64;p14"/>
          <p:cNvSpPr txBox="1"/>
          <p:nvPr>
            <p:ph idx="1" type="body"/>
          </p:nvPr>
        </p:nvSpPr>
        <p:spPr>
          <a:xfrm>
            <a:off x="623400" y="4074750"/>
            <a:ext cx="8520600" cy="9267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a:t>Clearly and succinctly identify your projects purpose, engineering goal or hypothesis. Most projects will either have an engineering goal or hypothesis, but rarely noth at the same time.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464100" y="2359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t>Project Origin</a:t>
            </a:r>
            <a:endParaRPr sz="2200"/>
          </a:p>
        </p:txBody>
      </p:sp>
      <p:sp>
        <p:nvSpPr>
          <p:cNvPr id="70" name="Google Shape;70;p15"/>
          <p:cNvSpPr txBox="1"/>
          <p:nvPr>
            <p:ph idx="1" type="body"/>
          </p:nvPr>
        </p:nvSpPr>
        <p:spPr>
          <a:xfrm>
            <a:off x="623400" y="808600"/>
            <a:ext cx="8520600" cy="9267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a:t>This page must contain a section indicating how you became interested in this field of study and specifically how you invented and devised your specific plan for this project.  Identify any sources of suggestions or inspiration for the specific project. </a:t>
            </a:r>
            <a:endParaRPr/>
          </a:p>
        </p:txBody>
      </p:sp>
      <p:sp>
        <p:nvSpPr>
          <p:cNvPr id="71" name="Google Shape;71;p15"/>
          <p:cNvSpPr txBox="1"/>
          <p:nvPr>
            <p:ph type="title"/>
          </p:nvPr>
        </p:nvSpPr>
        <p:spPr>
          <a:xfrm>
            <a:off x="311700" y="34512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t>Previous Work by Author</a:t>
            </a:r>
            <a:endParaRPr sz="2200"/>
          </a:p>
        </p:txBody>
      </p:sp>
      <p:sp>
        <p:nvSpPr>
          <p:cNvPr id="72" name="Google Shape;72;p15"/>
          <p:cNvSpPr txBox="1"/>
          <p:nvPr>
            <p:ph type="title"/>
          </p:nvPr>
        </p:nvSpPr>
        <p:spPr>
          <a:xfrm>
            <a:off x="311700" y="2247963"/>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t>Work by Others</a:t>
            </a:r>
            <a:endParaRPr sz="2200"/>
          </a:p>
        </p:txBody>
      </p:sp>
      <p:sp>
        <p:nvSpPr>
          <p:cNvPr id="73" name="Google Shape;73;p15"/>
          <p:cNvSpPr txBox="1"/>
          <p:nvPr>
            <p:ph idx="1" type="body"/>
          </p:nvPr>
        </p:nvSpPr>
        <p:spPr>
          <a:xfrm>
            <a:off x="813175" y="3870250"/>
            <a:ext cx="8019000" cy="9267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1700"/>
              <a:t>Describe any aspects of this project that you personally achieved as part of a previous project or past effort. </a:t>
            </a:r>
            <a:endParaRPr sz="1700"/>
          </a:p>
        </p:txBody>
      </p:sp>
      <p:sp>
        <p:nvSpPr>
          <p:cNvPr id="74" name="Google Shape;74;p15"/>
          <p:cNvSpPr txBox="1"/>
          <p:nvPr>
            <p:ph idx="1" type="body"/>
          </p:nvPr>
        </p:nvSpPr>
        <p:spPr>
          <a:xfrm>
            <a:off x="813175" y="2647950"/>
            <a:ext cx="8019000" cy="9267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1700"/>
              <a:t>Describe any and all contributions to this project, its implementation or design from any other party, not listed as a student in this project submission. </a:t>
            </a:r>
            <a:endParaRPr sz="17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txBox="1"/>
          <p:nvPr>
            <p:ph type="title"/>
          </p:nvPr>
        </p:nvSpPr>
        <p:spPr>
          <a:xfrm>
            <a:off x="311700" y="6707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200"/>
              <a:t>Methods</a:t>
            </a:r>
            <a:endParaRPr sz="3200"/>
          </a:p>
        </p:txBody>
      </p:sp>
      <p:sp>
        <p:nvSpPr>
          <p:cNvPr id="80" name="Google Shape;80;p16"/>
          <p:cNvSpPr txBox="1"/>
          <p:nvPr>
            <p:ph idx="1" type="body"/>
          </p:nvPr>
        </p:nvSpPr>
        <p:spPr>
          <a:xfrm>
            <a:off x="311700" y="725200"/>
            <a:ext cx="8520600" cy="926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Describe the process and </a:t>
            </a:r>
            <a:r>
              <a:rPr lang="en"/>
              <a:t>methodology</a:t>
            </a:r>
            <a:r>
              <a:rPr lang="en"/>
              <a:t> of how you executed your project.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ph type="title"/>
          </p:nvPr>
        </p:nvSpPr>
        <p:spPr>
          <a:xfrm>
            <a:off x="311700" y="6707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200"/>
              <a:t>Results</a:t>
            </a:r>
            <a:endParaRPr sz="3200"/>
          </a:p>
        </p:txBody>
      </p:sp>
      <p:sp>
        <p:nvSpPr>
          <p:cNvPr id="86" name="Google Shape;86;p17"/>
          <p:cNvSpPr txBox="1"/>
          <p:nvPr>
            <p:ph idx="1" type="body"/>
          </p:nvPr>
        </p:nvSpPr>
        <p:spPr>
          <a:xfrm>
            <a:off x="311700" y="725200"/>
            <a:ext cx="8520600" cy="926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Describe the data and results of your project.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8"/>
          <p:cNvSpPr txBox="1"/>
          <p:nvPr>
            <p:ph type="title"/>
          </p:nvPr>
        </p:nvSpPr>
        <p:spPr>
          <a:xfrm>
            <a:off x="311700" y="6707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200"/>
              <a:t>Discussion</a:t>
            </a:r>
            <a:endParaRPr sz="3200"/>
          </a:p>
        </p:txBody>
      </p:sp>
      <p:sp>
        <p:nvSpPr>
          <p:cNvPr id="92" name="Google Shape;92;p18"/>
          <p:cNvSpPr txBox="1"/>
          <p:nvPr>
            <p:ph idx="1" type="body"/>
          </p:nvPr>
        </p:nvSpPr>
        <p:spPr>
          <a:xfrm>
            <a:off x="311700" y="725200"/>
            <a:ext cx="8520600" cy="926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Discuss your analysis of your project.t.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9"/>
          <p:cNvSpPr txBox="1"/>
          <p:nvPr>
            <p:ph type="title"/>
          </p:nvPr>
        </p:nvSpPr>
        <p:spPr>
          <a:xfrm>
            <a:off x="311700" y="6707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200"/>
              <a:t>Conclusion</a:t>
            </a:r>
            <a:endParaRPr sz="3200"/>
          </a:p>
        </p:txBody>
      </p:sp>
      <p:sp>
        <p:nvSpPr>
          <p:cNvPr id="98" name="Google Shape;98;p19"/>
          <p:cNvSpPr txBox="1"/>
          <p:nvPr>
            <p:ph idx="1" type="body"/>
          </p:nvPr>
        </p:nvSpPr>
        <p:spPr>
          <a:xfrm>
            <a:off x="311700" y="725200"/>
            <a:ext cx="8520600" cy="926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Explain your conclusions.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0"/>
          <p:cNvSpPr txBox="1"/>
          <p:nvPr>
            <p:ph idx="1" type="body"/>
          </p:nvPr>
        </p:nvSpPr>
        <p:spPr>
          <a:xfrm>
            <a:off x="311700" y="725200"/>
            <a:ext cx="8520600" cy="9267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1200"/>
              </a:spcAft>
              <a:buNone/>
            </a:pPr>
            <a:r>
              <a:rPr lang="en"/>
              <a:t>You may add additional pages as needed to any of the prior sections.  Each new section must begin on its own page however, but the total number of pages in the entire document may not exceed 13</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1"/>
          <p:cNvSpPr txBox="1"/>
          <p:nvPr>
            <p:ph type="title"/>
          </p:nvPr>
        </p:nvSpPr>
        <p:spPr>
          <a:xfrm>
            <a:off x="311700" y="6707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200"/>
              <a:t>Scope of Work</a:t>
            </a:r>
            <a:endParaRPr sz="3200"/>
          </a:p>
        </p:txBody>
      </p:sp>
      <p:sp>
        <p:nvSpPr>
          <p:cNvPr id="109" name="Google Shape;109;p21"/>
          <p:cNvSpPr txBox="1"/>
          <p:nvPr>
            <p:ph type="title"/>
          </p:nvPr>
        </p:nvSpPr>
        <p:spPr>
          <a:xfrm>
            <a:off x="311700" y="4990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t>New Work by</a:t>
            </a:r>
            <a:r>
              <a:rPr lang="en" sz="2200"/>
              <a:t> Author</a:t>
            </a:r>
            <a:endParaRPr sz="2200"/>
          </a:p>
        </p:txBody>
      </p:sp>
      <p:sp>
        <p:nvSpPr>
          <p:cNvPr id="110" name="Google Shape;110;p21"/>
          <p:cNvSpPr txBox="1"/>
          <p:nvPr>
            <p:ph type="title"/>
          </p:nvPr>
        </p:nvSpPr>
        <p:spPr>
          <a:xfrm>
            <a:off x="311700" y="1847738"/>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t>Professional, Institutional and Academic Resources and Support</a:t>
            </a:r>
            <a:endParaRPr sz="2200"/>
          </a:p>
        </p:txBody>
      </p:sp>
      <p:sp>
        <p:nvSpPr>
          <p:cNvPr id="111" name="Google Shape;111;p21"/>
          <p:cNvSpPr txBox="1"/>
          <p:nvPr>
            <p:ph idx="1" type="body"/>
          </p:nvPr>
        </p:nvSpPr>
        <p:spPr>
          <a:xfrm>
            <a:off x="775800" y="813863"/>
            <a:ext cx="8520600" cy="9267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1700"/>
              <a:t>Describe succinctly the most significant steps you  personally </a:t>
            </a:r>
            <a:r>
              <a:rPr lang="en" sz="1700"/>
              <a:t>performed </a:t>
            </a:r>
            <a:r>
              <a:rPr lang="en" sz="1700"/>
              <a:t> in the design and execution of your project List your major contributions, but remember this section cannot exceed one page.</a:t>
            </a:r>
            <a:endParaRPr sz="1700"/>
          </a:p>
        </p:txBody>
      </p:sp>
      <p:sp>
        <p:nvSpPr>
          <p:cNvPr id="112" name="Google Shape;112;p21"/>
          <p:cNvSpPr txBox="1"/>
          <p:nvPr>
            <p:ph idx="1" type="body"/>
          </p:nvPr>
        </p:nvSpPr>
        <p:spPr>
          <a:xfrm>
            <a:off x="879000" y="2420450"/>
            <a:ext cx="7953300" cy="227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700"/>
              <a:t>List any and all resources contributed, borrowed or provided by any </a:t>
            </a:r>
            <a:r>
              <a:rPr lang="en" sz="1700"/>
              <a:t>professional</a:t>
            </a:r>
            <a:r>
              <a:rPr lang="en" sz="1700"/>
              <a:t> company, organization, institution or lab.  Also describe any professional or expert support, guidance, compensation or direction received. This could include use of a school, University or commercial lab, a summer research opportunity or a student internship.</a:t>
            </a:r>
            <a:endParaRPr sz="1700"/>
          </a:p>
          <a:p>
            <a:pPr indent="0" lvl="0" marL="0" rtl="0" algn="l">
              <a:spcBef>
                <a:spcPts val="1200"/>
              </a:spcBef>
              <a:spcAft>
                <a:spcPts val="1200"/>
              </a:spcAft>
              <a:buNone/>
            </a:pPr>
            <a:r>
              <a:rPr lang="en" sz="1700"/>
              <a:t>Note To Students: </a:t>
            </a:r>
            <a:r>
              <a:rPr lang="en" sz="1700"/>
              <a:t>Judges are interested in what you yourself contributed to the project, which may be intellectual and/or the physical work and experiments that you </a:t>
            </a:r>
            <a:r>
              <a:rPr lang="en" sz="1700"/>
              <a:t>personally</a:t>
            </a:r>
            <a:r>
              <a:rPr lang="en" sz="1700"/>
              <a:t> did.</a:t>
            </a:r>
            <a:r>
              <a:rPr lang="en" sz="1700"/>
              <a:t> </a:t>
            </a:r>
            <a:r>
              <a:rPr lang="en"/>
              <a:t>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